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534" r:id="rId3"/>
    <p:sldId id="263" r:id="rId4"/>
    <p:sldId id="384" r:id="rId5"/>
    <p:sldId id="507" r:id="rId6"/>
    <p:sldId id="505" r:id="rId7"/>
    <p:sldId id="506" r:id="rId8"/>
    <p:sldId id="575" r:id="rId9"/>
    <p:sldId id="508" r:id="rId10"/>
    <p:sldId id="509" r:id="rId11"/>
    <p:sldId id="510" r:id="rId12"/>
    <p:sldId id="511" r:id="rId13"/>
    <p:sldId id="512" r:id="rId14"/>
    <p:sldId id="425" r:id="rId15"/>
    <p:sldId id="513" r:id="rId16"/>
    <p:sldId id="514" r:id="rId17"/>
    <p:sldId id="515" r:id="rId18"/>
    <p:sldId id="516" r:id="rId19"/>
    <p:sldId id="517" r:id="rId20"/>
    <p:sldId id="518" r:id="rId21"/>
    <p:sldId id="519" r:id="rId22"/>
    <p:sldId id="436" r:id="rId23"/>
    <p:sldId id="520" r:id="rId24"/>
    <p:sldId id="521" r:id="rId25"/>
    <p:sldId id="522" r:id="rId26"/>
    <p:sldId id="523" r:id="rId27"/>
    <p:sldId id="524" r:id="rId28"/>
    <p:sldId id="525" r:id="rId29"/>
    <p:sldId id="440" r:id="rId30"/>
    <p:sldId id="526" r:id="rId31"/>
    <p:sldId id="527" r:id="rId32"/>
    <p:sldId id="528" r:id="rId33"/>
    <p:sldId id="529" r:id="rId34"/>
    <p:sldId id="530" r:id="rId35"/>
    <p:sldId id="379" r:id="rId36"/>
  </p:sldIdLst>
  <p:sldSz cx="12192000" cy="6858000"/>
  <p:notesSz cx="6858000" cy="9144000"/>
  <p:embeddedFontLst>
    <p:embeddedFont>
      <p:font typeface="微软雅黑" pitchFamily="34" charset="-122"/>
      <p:regular r:id="rId38"/>
      <p:bold r:id="rId39"/>
    </p:embeddedFont>
    <p:embeddedFont>
      <p:font typeface="Calibri Light" pitchFamily="34" charset="0"/>
      <p:regular r:id="rId40"/>
      <p:italic r:id="rId41"/>
    </p:embeddedFont>
    <p:embeddedFont>
      <p:font typeface="隶书" pitchFamily="49" charset="-122"/>
      <p:regular r:id="rId42"/>
    </p:embeddedFont>
    <p:embeddedFont>
      <p:font typeface="Calibri" pitchFamily="34" charset="0"/>
      <p:regular r:id="rId43"/>
      <p:bold r:id="rId44"/>
      <p:italic r:id="rId45"/>
      <p:boldItalic r:id="rId4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1007"/>
    <a:srgbClr val="BF6D07"/>
    <a:srgbClr val="0D0D0D"/>
    <a:srgbClr val="404040"/>
    <a:srgbClr val="F5F5F5"/>
    <a:srgbClr val="F93D32"/>
    <a:srgbClr val="202022"/>
    <a:srgbClr val="5A9ED6"/>
    <a:srgbClr val="F1F1F1"/>
    <a:srgbClr val="F73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2989" autoAdjust="0"/>
  </p:normalViewPr>
  <p:slideViewPr>
    <p:cSldViewPr snapToGrid="0" showGuides="1">
      <p:cViewPr varScale="1">
        <p:scale>
          <a:sx n="66" d="100"/>
          <a:sy n="66" d="100"/>
        </p:scale>
        <p:origin x="-894" y="-96"/>
      </p:cViewPr>
      <p:guideLst>
        <p:guide orient="horz" pos="1108"/>
        <p:guide orient="horz" pos="4095"/>
        <p:guide pos="325"/>
        <p:guide pos="7106"/>
        <p:guide pos="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621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dirty="0"/>
              <a:t/>
            </a:r>
            <a:br>
              <a:rPr lang="en-US" altLang="zh-CN" sz="1200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同时可以检测用例描述的健壮性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都是跳转，提出一个即可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710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添加上属性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382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渡河须用筏</a:t>
            </a:r>
            <a:r>
              <a:rPr lang="en-US" altLang="zh-CN" dirty="0"/>
              <a:t>,</a:t>
            </a:r>
            <a:r>
              <a:rPr lang="zh-CN" altLang="en-US"/>
              <a:t>到岸不须舟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6465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545585" y="2718144"/>
            <a:ext cx="5567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第五章  需求与设计的桥梁：健壮性分析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cnblogs.com/cnblogs_com/acis_/petshop_1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21" y="1776403"/>
            <a:ext cx="6029325" cy="4333875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t="50000" r="78474"/>
          <a:stretch>
            <a:fillRect/>
          </a:stretch>
        </p:blipFill>
        <p:spPr bwMode="auto">
          <a:xfrm>
            <a:off x="9167834" y="1419212"/>
            <a:ext cx="1143008" cy="15001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7670" t="50000" r="38114" b="9524"/>
          <a:stretch>
            <a:fillRect/>
          </a:stretch>
        </p:blipFill>
        <p:spPr bwMode="auto">
          <a:xfrm>
            <a:off x="9096396" y="4205294"/>
            <a:ext cx="1285884" cy="121444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78031" t="50000" b="11905"/>
          <a:stretch>
            <a:fillRect/>
          </a:stretch>
        </p:blipFill>
        <p:spPr bwMode="auto">
          <a:xfrm>
            <a:off x="9167835" y="2990848"/>
            <a:ext cx="1166575" cy="114300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8" name="左右箭头 7"/>
          <p:cNvSpPr/>
          <p:nvPr/>
        </p:nvSpPr>
        <p:spPr>
          <a:xfrm>
            <a:off x="8024826" y="2062154"/>
            <a:ext cx="1000132" cy="42862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右箭头 8"/>
          <p:cNvSpPr/>
          <p:nvPr/>
        </p:nvSpPr>
        <p:spPr>
          <a:xfrm>
            <a:off x="8024826" y="3276600"/>
            <a:ext cx="1000132" cy="42862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右箭头 9"/>
          <p:cNvSpPr/>
          <p:nvPr/>
        </p:nvSpPr>
        <p:spPr>
          <a:xfrm>
            <a:off x="7953388" y="4491046"/>
            <a:ext cx="1000132" cy="42862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经典的三层架构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3360142" y="637832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05675"/>
            <a:ext cx="10972800" cy="4389120"/>
          </a:xfrm>
        </p:spPr>
        <p:txBody>
          <a:bodyPr/>
          <a:lstStyle/>
          <a:p>
            <a:r>
              <a:rPr lang="zh-CN" altLang="en-US" dirty="0"/>
              <a:t>健壮性分析中的三种元素图例：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/>
          <a:stretch>
            <a:fillRect/>
          </a:stretch>
        </p:blipFill>
        <p:spPr bwMode="auto">
          <a:xfrm>
            <a:off x="2816225" y="2199640"/>
            <a:ext cx="6544310" cy="369760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健壮性分析中的基本概念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954158" y="618055"/>
            <a:ext cx="491490" cy="318085"/>
            <a:chOff x="3017520" y="601990"/>
            <a:chExt cx="491490" cy="414010"/>
          </a:xfrm>
        </p:grpSpPr>
        <p:sp>
          <p:nvSpPr>
            <p:cNvPr id="10" name="燕尾形 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7883" y="1337945"/>
            <a:ext cx="5558118" cy="49682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健壮性分析中三种元素的交互规则：</a:t>
            </a:r>
            <a:endParaRPr lang="en-US" altLang="zh-CN" dirty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FF0000"/>
                </a:solidFill>
              </a:rPr>
              <a:t> 执行者</a:t>
            </a:r>
            <a:r>
              <a:rPr lang="zh-CN" altLang="en-US" dirty="0"/>
              <a:t>只可以和</a:t>
            </a:r>
            <a:r>
              <a:rPr lang="zh-CN" altLang="en-US" dirty="0">
                <a:solidFill>
                  <a:srgbClr val="FF0000"/>
                </a:solidFill>
              </a:rPr>
              <a:t>边界</a:t>
            </a:r>
            <a:r>
              <a:rPr lang="zh-CN" altLang="en-US" dirty="0"/>
              <a:t>对象通话；</a:t>
            </a:r>
            <a:endParaRPr lang="en-US" altLang="zh-CN" dirty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FF0000"/>
                </a:solidFill>
              </a:rPr>
              <a:t> 边界</a:t>
            </a:r>
            <a:r>
              <a:rPr lang="zh-CN" altLang="en-US" dirty="0"/>
              <a:t>对象和</a:t>
            </a:r>
            <a:r>
              <a:rPr lang="zh-CN" altLang="en-US" dirty="0">
                <a:solidFill>
                  <a:srgbClr val="FF0000"/>
                </a:solidFill>
              </a:rPr>
              <a:t>控制器</a:t>
            </a:r>
            <a:r>
              <a:rPr lang="zh-CN" altLang="en-US" dirty="0"/>
              <a:t>可以互相通话（</a:t>
            </a:r>
            <a:r>
              <a:rPr lang="zh-CN" altLang="en-US" b="1" dirty="0">
                <a:solidFill>
                  <a:srgbClr val="FF0000"/>
                </a:solidFill>
              </a:rPr>
              <a:t>名词</a:t>
            </a:r>
            <a:r>
              <a:rPr lang="en-US" altLang="en-US" b="1" dirty="0">
                <a:solidFill>
                  <a:srgbClr val="FF0000"/>
                </a:solidFill>
              </a:rPr>
              <a:t>&lt;-&gt;</a:t>
            </a:r>
            <a:r>
              <a:rPr lang="zh-CN" altLang="en-US" b="1" dirty="0">
                <a:solidFill>
                  <a:srgbClr val="FF0000"/>
                </a:solidFill>
              </a:rPr>
              <a:t>动词</a:t>
            </a:r>
            <a:r>
              <a:rPr lang="zh-CN" altLang="en-US" dirty="0"/>
              <a:t>）；</a:t>
            </a:r>
            <a:endParaRPr lang="en-US" altLang="zh-CN" dirty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FF0000"/>
                </a:solidFill>
              </a:rPr>
              <a:t> 控制器</a:t>
            </a:r>
            <a:r>
              <a:rPr lang="zh-CN" altLang="en-US" dirty="0"/>
              <a:t>可以和另一个</a:t>
            </a:r>
            <a:r>
              <a:rPr lang="zh-CN" altLang="en-US" dirty="0">
                <a:solidFill>
                  <a:srgbClr val="FF0000"/>
                </a:solidFill>
              </a:rPr>
              <a:t>控制器</a:t>
            </a:r>
            <a:r>
              <a:rPr lang="zh-CN" altLang="en-US" dirty="0"/>
              <a:t>通话（</a:t>
            </a:r>
            <a:r>
              <a:rPr lang="zh-CN" altLang="en-US" b="1" dirty="0">
                <a:solidFill>
                  <a:srgbClr val="FF0000"/>
                </a:solidFill>
              </a:rPr>
              <a:t>动词</a:t>
            </a:r>
            <a:r>
              <a:rPr lang="en-US" altLang="en-US" b="1" dirty="0">
                <a:solidFill>
                  <a:srgbClr val="FF0000"/>
                </a:solidFill>
              </a:rPr>
              <a:t>&lt;-&gt;</a:t>
            </a:r>
            <a:r>
              <a:rPr lang="zh-CN" altLang="en-US" b="1" dirty="0">
                <a:solidFill>
                  <a:srgbClr val="FF0000"/>
                </a:solidFill>
              </a:rPr>
              <a:t>动词</a:t>
            </a:r>
            <a:r>
              <a:rPr lang="zh-CN" altLang="en-US" dirty="0"/>
              <a:t>）；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FF0000"/>
                </a:solidFill>
              </a:rPr>
              <a:t> 控制器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实体</a:t>
            </a:r>
            <a:r>
              <a:rPr lang="zh-CN" altLang="en-US" dirty="0"/>
              <a:t>对象可以互相通话（</a:t>
            </a:r>
            <a:r>
              <a:rPr lang="zh-CN" altLang="en-US" b="1" dirty="0">
                <a:solidFill>
                  <a:srgbClr val="FF0000"/>
                </a:solidFill>
              </a:rPr>
              <a:t>动词</a:t>
            </a:r>
            <a:r>
              <a:rPr lang="en-US" altLang="en-US" b="1" dirty="0">
                <a:solidFill>
                  <a:srgbClr val="FF0000"/>
                </a:solidFill>
              </a:rPr>
              <a:t>&lt;-&gt;</a:t>
            </a:r>
            <a:r>
              <a:rPr lang="zh-CN" altLang="en-US" b="1" dirty="0">
                <a:solidFill>
                  <a:srgbClr val="FF0000"/>
                </a:solidFill>
              </a:rPr>
              <a:t>名词</a:t>
            </a:r>
            <a:r>
              <a:rPr lang="zh-CN" altLang="en-US" dirty="0"/>
              <a:t>）；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06" t="3456" r="7068" b="3786"/>
          <a:stretch>
            <a:fillRect/>
          </a:stretch>
        </p:blipFill>
        <p:spPr bwMode="auto">
          <a:xfrm>
            <a:off x="6427786" y="1758799"/>
            <a:ext cx="5064485" cy="413599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健壮性分析中的基本概念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954158" y="618055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0" y="6095366"/>
            <a:ext cx="2895600" cy="244475"/>
          </a:xfrm>
        </p:spPr>
        <p:txBody>
          <a:bodyPr/>
          <a:lstStyle/>
          <a:p>
            <a:endParaRPr lang="en-US" altLang="zh-CN" dirty="0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gray">
          <a:xfrm flipH="1">
            <a:off x="0" y="6035040"/>
            <a:ext cx="2819400" cy="22860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gray">
          <a:xfrm flipH="1">
            <a:off x="0" y="3596640"/>
            <a:ext cx="609600" cy="266700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gray">
          <a:xfrm>
            <a:off x="1614488" y="3177540"/>
            <a:ext cx="228600" cy="228600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accent1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gray">
          <a:xfrm>
            <a:off x="2438400" y="3901440"/>
            <a:ext cx="228600" cy="228600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54118"/>
                  <a:invGamma/>
                </a:schemeClr>
              </a:gs>
            </a:gsLst>
            <a:lin ang="5400000" scaled="1"/>
          </a:gradFill>
          <a:ln w="9525">
            <a:solidFill>
              <a:schemeClr val="accent1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gray">
          <a:xfrm>
            <a:off x="2908300" y="4965065"/>
            <a:ext cx="228600" cy="228600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19216"/>
                  <a:invGamma/>
                </a:schemeClr>
              </a:gs>
            </a:gsLst>
            <a:lin ang="5400000" scaled="1"/>
          </a:gradFill>
          <a:ln w="9525">
            <a:solidFill>
              <a:schemeClr val="accent1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gray">
          <a:xfrm flipH="1">
            <a:off x="0" y="3385504"/>
            <a:ext cx="1665288" cy="2878137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gray">
          <a:xfrm flipH="1">
            <a:off x="0" y="5115878"/>
            <a:ext cx="2895600" cy="1147762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gray">
          <a:xfrm flipH="1">
            <a:off x="0" y="1877378"/>
            <a:ext cx="1866900" cy="4386262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gray">
          <a:xfrm flipH="1">
            <a:off x="1" y="3204528"/>
            <a:ext cx="2309813" cy="3059112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gray">
          <a:xfrm flipH="1">
            <a:off x="0" y="4471354"/>
            <a:ext cx="2846388" cy="1792287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gray">
          <a:xfrm flipH="1">
            <a:off x="0" y="5517516"/>
            <a:ext cx="3867150" cy="746125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7" name="Group 14"/>
          <p:cNvGrpSpPr/>
          <p:nvPr/>
        </p:nvGrpSpPr>
        <p:grpSpPr bwMode="auto">
          <a:xfrm>
            <a:off x="0" y="4130040"/>
            <a:ext cx="2514600" cy="2362200"/>
            <a:chOff x="0" y="2654"/>
            <a:chExt cx="1592" cy="1522"/>
          </a:xfrm>
        </p:grpSpPr>
        <p:sp>
          <p:nvSpPr>
            <p:cNvPr id="18" name="Arc 15"/>
            <p:cNvSpPr/>
            <p:nvPr/>
          </p:nvSpPr>
          <p:spPr bwMode="gray">
            <a:xfrm>
              <a:off x="0" y="2733"/>
              <a:ext cx="1440" cy="144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080808">
                <a:alpha val="50000"/>
              </a:srgbClr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gray">
            <a:xfrm flipH="1">
              <a:off x="0" y="2654"/>
              <a:ext cx="1592" cy="1522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Arc 17"/>
            <p:cNvSpPr/>
            <p:nvPr/>
          </p:nvSpPr>
          <p:spPr bwMode="gray">
            <a:xfrm>
              <a:off x="0" y="2796"/>
              <a:ext cx="1382" cy="138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rotWithShape="1">
              <a:gsLst>
                <a:gs pos="0">
                  <a:srgbClr val="CBBC63">
                    <a:gamma/>
                    <a:shade val="72941"/>
                    <a:invGamma/>
                  </a:srgbClr>
                </a:gs>
                <a:gs pos="100000">
                  <a:srgbClr val="CBBC63"/>
                </a:gs>
              </a:gsLst>
              <a:lin ang="189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Arc 18"/>
            <p:cNvSpPr/>
            <p:nvPr/>
          </p:nvSpPr>
          <p:spPr bwMode="gray">
            <a:xfrm>
              <a:off x="14" y="2817"/>
              <a:ext cx="1347" cy="1345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gradFill rotWithShape="1">
              <a:gsLst>
                <a:gs pos="0">
                  <a:srgbClr val="CBBC63">
                    <a:alpha val="0"/>
                  </a:srgbClr>
                </a:gs>
                <a:gs pos="100000">
                  <a:srgbClr val="CBBC63">
                    <a:gamma/>
                    <a:tint val="63529"/>
                    <a:invGamma/>
                  </a:srgbClr>
                </a:gs>
              </a:gsLst>
              <a:lin ang="189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gray">
            <a:xfrm>
              <a:off x="46" y="3373"/>
              <a:ext cx="1036" cy="61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交互规则的意义</a:t>
              </a:r>
              <a:endPara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AutoShape 24"/>
          <p:cNvSpPr>
            <a:spLocks noChangeArrowheads="1"/>
          </p:cNvSpPr>
          <p:nvPr/>
        </p:nvSpPr>
        <p:spPr bwMode="gray">
          <a:xfrm>
            <a:off x="3825876" y="5126991"/>
            <a:ext cx="657225" cy="65722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50980"/>
                  <a:invGamma/>
                </a:schemeClr>
              </a:gs>
            </a:gsLst>
            <a:lin ang="5400000" scaled="1"/>
          </a:gradFill>
          <a:ln w="9525">
            <a:solidFill>
              <a:srgbClr val="FEFFFF"/>
            </a:solidFill>
            <a:rou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Text Box 28"/>
          <p:cNvSpPr txBox="1">
            <a:spLocks noChangeArrowheads="1"/>
          </p:cNvSpPr>
          <p:nvPr/>
        </p:nvSpPr>
        <p:spPr bwMode="black">
          <a:xfrm>
            <a:off x="2774949" y="1320165"/>
            <a:ext cx="8798741" cy="43088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交互规则帮助强化用例文本的“名词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动词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名词”的语法格式。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black">
          <a:xfrm>
            <a:off x="3105151" y="2430369"/>
            <a:ext cx="8430450" cy="76944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如果用例文本</a:t>
            </a: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遵循这个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格式，健壮性图非常容易画出；如果不是，则画起来会很困难。</a:t>
            </a:r>
          </a:p>
        </p:txBody>
      </p:sp>
      <p:sp>
        <p:nvSpPr>
          <p:cNvPr id="30" name="Text Box 36"/>
          <p:cNvSpPr txBox="1">
            <a:spLocks noChangeArrowheads="1"/>
          </p:cNvSpPr>
          <p:nvPr/>
        </p:nvSpPr>
        <p:spPr bwMode="black">
          <a:xfrm>
            <a:off x="3571868" y="3597190"/>
            <a:ext cx="8001822" cy="1107996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警示：如果不能从用例画出健壮性图，怎么可能从用例创建详细设计呢？时序图本质上是完全的“名词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动词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名词”格式：对象是名词，对象间传递的消息是动词。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 Box 40"/>
          <p:cNvSpPr txBox="1">
            <a:spLocks noChangeArrowheads="1"/>
          </p:cNvSpPr>
          <p:nvPr/>
        </p:nvSpPr>
        <p:spPr bwMode="black">
          <a:xfrm>
            <a:off x="4648200" y="5069998"/>
            <a:ext cx="6925490" cy="76944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因此，通过以此格式描述的用例文本，可以非常容易地进行详细设计。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AutoShape 41"/>
          <p:cNvSpPr>
            <a:spLocks noChangeArrowheads="1"/>
          </p:cNvSpPr>
          <p:nvPr/>
        </p:nvSpPr>
        <p:spPr bwMode="gray">
          <a:xfrm>
            <a:off x="1695451" y="1340804"/>
            <a:ext cx="657225" cy="65722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tint val="20000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rgbClr val="FEFFFF"/>
            </a:solidFill>
            <a:rou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AutoShape 42"/>
          <p:cNvSpPr>
            <a:spLocks noChangeArrowheads="1"/>
          </p:cNvSpPr>
          <p:nvPr/>
        </p:nvSpPr>
        <p:spPr bwMode="gray">
          <a:xfrm>
            <a:off x="2181226" y="2706054"/>
            <a:ext cx="657225" cy="65722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tint val="28627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rgbClr val="FEFFFF"/>
            </a:solidFill>
            <a:rou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AutoShape 43"/>
          <p:cNvSpPr>
            <a:spLocks noChangeArrowheads="1"/>
          </p:cNvSpPr>
          <p:nvPr/>
        </p:nvSpPr>
        <p:spPr bwMode="gray">
          <a:xfrm>
            <a:off x="2776539" y="4017329"/>
            <a:ext cx="657225" cy="657225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79216"/>
                  <a:invGamma/>
                </a:schemeClr>
              </a:gs>
            </a:gsLst>
            <a:lin ang="5400000" scaled="1"/>
          </a:gradFill>
          <a:ln w="9525">
            <a:solidFill>
              <a:srgbClr val="FEFFFF"/>
            </a:solidFill>
            <a:rou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AutoShape 44"/>
          <p:cNvSpPr>
            <a:spLocks noChangeArrowheads="1"/>
          </p:cNvSpPr>
          <p:nvPr/>
        </p:nvSpPr>
        <p:spPr bwMode="gray">
          <a:xfrm>
            <a:off x="534988" y="3366453"/>
            <a:ext cx="228600" cy="228600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accent1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AutoShape 45"/>
          <p:cNvSpPr>
            <a:spLocks noChangeArrowheads="1"/>
          </p:cNvSpPr>
          <p:nvPr/>
        </p:nvSpPr>
        <p:spPr bwMode="gray">
          <a:xfrm>
            <a:off x="2843213" y="5933440"/>
            <a:ext cx="228600" cy="228600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19216"/>
                  <a:invGamma/>
                </a:schemeClr>
              </a:gs>
            </a:gsLst>
            <a:lin ang="5400000" scaled="1"/>
          </a:gradFill>
          <a:ln w="9525">
            <a:solidFill>
              <a:schemeClr val="accent1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74320" y="449590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健壮性分析中的注意事项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4954158" y="618055"/>
            <a:ext cx="491490" cy="318085"/>
            <a:chOff x="3017520" y="601990"/>
            <a:chExt cx="491490" cy="414010"/>
          </a:xfrm>
        </p:grpSpPr>
        <p:sp>
          <p:nvSpPr>
            <p:cNvPr id="40" name="燕尾形 3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燕尾形 4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燕尾形 4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4372451" y="2174845"/>
            <a:ext cx="3518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健壮性分析的价值和基本概念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372451" y="3107933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健壮性分析的步骤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372451" y="4054464"/>
            <a:ext cx="2749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健壮性分析的高级话题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372451" y="5022869"/>
            <a:ext cx="1467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Line 26"/>
          <p:cNvSpPr>
            <a:spLocks noChangeShapeType="1"/>
          </p:cNvSpPr>
          <p:nvPr/>
        </p:nvSpPr>
        <p:spPr bwMode="auto">
          <a:xfrm>
            <a:off x="3152775" y="1643051"/>
            <a:ext cx="0" cy="3736975"/>
          </a:xfrm>
          <a:prstGeom prst="line">
            <a:avLst/>
          </a:prstGeom>
          <a:noFill/>
          <a:ln w="12700">
            <a:solidFill>
              <a:srgbClr val="FEFEFE">
                <a:alpha val="50000"/>
              </a:srgbClr>
            </a:solidFill>
            <a:round/>
          </a:ln>
          <a:effectLst/>
        </p:spPr>
        <p:txBody>
          <a:bodyPr/>
          <a:lstStyle/>
          <a:p>
            <a:endParaRPr lang="zh-CN" altLang="en-US" b="1"/>
          </a:p>
        </p:txBody>
      </p:sp>
      <p:sp>
        <p:nvSpPr>
          <p:cNvPr id="42" name="Line 25"/>
          <p:cNvSpPr>
            <a:spLocks noChangeShapeType="1"/>
          </p:cNvSpPr>
          <p:nvPr/>
        </p:nvSpPr>
        <p:spPr bwMode="auto">
          <a:xfrm>
            <a:off x="940088" y="3490265"/>
            <a:ext cx="4425374" cy="45720"/>
          </a:xfrm>
          <a:prstGeom prst="line">
            <a:avLst/>
          </a:prstGeom>
          <a:noFill/>
          <a:ln w="12700">
            <a:solidFill>
              <a:srgbClr val="FEFEFE">
                <a:alpha val="50000"/>
              </a:srgbClr>
            </a:solidFill>
            <a:round/>
          </a:ln>
          <a:effectLst/>
        </p:spPr>
        <p:txBody>
          <a:bodyPr/>
          <a:lstStyle/>
          <a:p>
            <a:endParaRPr lang="zh-CN" altLang="en-US" b="1"/>
          </a:p>
        </p:txBody>
      </p:sp>
      <p:sp>
        <p:nvSpPr>
          <p:cNvPr id="45" name="Oval 19"/>
          <p:cNvSpPr>
            <a:spLocks noChangeArrowheads="1"/>
          </p:cNvSpPr>
          <p:nvPr/>
        </p:nvSpPr>
        <p:spPr bwMode="auto">
          <a:xfrm>
            <a:off x="1083622" y="1801918"/>
            <a:ext cx="3543462" cy="3397016"/>
          </a:xfrm>
          <a:prstGeom prst="ellipse">
            <a:avLst/>
          </a:prstGeom>
          <a:noFill/>
          <a:ln w="9525">
            <a:solidFill>
              <a:srgbClr val="FEFEFE">
                <a:alpha val="50000"/>
              </a:srgbClr>
            </a:solidFill>
            <a:round/>
          </a:ln>
          <a:effectLst/>
        </p:spPr>
        <p:txBody>
          <a:bodyPr wrap="none" anchor="ctr"/>
          <a:lstStyle/>
          <a:p>
            <a:endParaRPr lang="zh-CN" altLang="en-US" b="1"/>
          </a:p>
        </p:txBody>
      </p:sp>
      <p:grpSp>
        <p:nvGrpSpPr>
          <p:cNvPr id="46" name="Group 20"/>
          <p:cNvGrpSpPr/>
          <p:nvPr/>
        </p:nvGrpSpPr>
        <p:grpSpPr bwMode="auto">
          <a:xfrm>
            <a:off x="1082550" y="2196638"/>
            <a:ext cx="2842649" cy="2825688"/>
            <a:chOff x="579" y="1589"/>
            <a:chExt cx="1358" cy="1358"/>
          </a:xfrm>
        </p:grpSpPr>
        <p:sp>
          <p:nvSpPr>
            <p:cNvPr id="47" name="Oval 21"/>
            <p:cNvSpPr>
              <a:spLocks noChangeArrowheads="1"/>
            </p:cNvSpPr>
            <p:nvPr/>
          </p:nvSpPr>
          <p:spPr bwMode="gray">
            <a:xfrm>
              <a:off x="579" y="1589"/>
              <a:ext cx="1358" cy="1358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10980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38100">
              <a:solidFill>
                <a:srgbClr val="F8F8F8"/>
              </a:solidFill>
              <a:round/>
            </a:ln>
            <a:effectLst>
              <a:outerShdw dist="81320" dir="3080412" algn="ctr" rotWithShape="0">
                <a:srgbClr val="5F5F5F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48" name="Oval 22"/>
            <p:cNvSpPr>
              <a:spLocks noChangeArrowheads="1"/>
            </p:cNvSpPr>
            <p:nvPr/>
          </p:nvSpPr>
          <p:spPr bwMode="gray">
            <a:xfrm>
              <a:off x="635" y="1642"/>
              <a:ext cx="1245" cy="1246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shade val="74118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49" name="Oval 23"/>
            <p:cNvSpPr>
              <a:spLocks noChangeArrowheads="1"/>
            </p:cNvSpPr>
            <p:nvPr/>
          </p:nvSpPr>
          <p:spPr bwMode="gray">
            <a:xfrm>
              <a:off x="865" y="1880"/>
              <a:ext cx="797" cy="798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25490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sp>
        <p:nvSpPr>
          <p:cNvPr id="50" name="Oval 24"/>
          <p:cNvSpPr>
            <a:spLocks noChangeArrowheads="1"/>
          </p:cNvSpPr>
          <p:nvPr/>
        </p:nvSpPr>
        <p:spPr bwMode="auto">
          <a:xfrm>
            <a:off x="574217" y="1874967"/>
            <a:ext cx="3741301" cy="3554297"/>
          </a:xfrm>
          <a:prstGeom prst="ellipse">
            <a:avLst/>
          </a:prstGeom>
          <a:noFill/>
          <a:ln w="19050">
            <a:solidFill>
              <a:srgbClr val="FEFEFE">
                <a:alpha val="50000"/>
              </a:srgbClr>
            </a:solidFill>
            <a:round/>
          </a:ln>
          <a:effectLst/>
        </p:spPr>
        <p:txBody>
          <a:bodyPr wrap="none" anchor="ctr"/>
          <a:lstStyle/>
          <a:p>
            <a:endParaRPr lang="zh-CN" altLang="en-US" b="1"/>
          </a:p>
        </p:txBody>
      </p:sp>
      <p:sp>
        <p:nvSpPr>
          <p:cNvPr id="51" name="Rectangle 42"/>
          <p:cNvSpPr>
            <a:spLocks noChangeArrowheads="1"/>
          </p:cNvSpPr>
          <p:nvPr/>
        </p:nvSpPr>
        <p:spPr bwMode="black">
          <a:xfrm>
            <a:off x="4315518" y="1472442"/>
            <a:ext cx="6423952" cy="43088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第一步：创建一个空的健壮性图。</a:t>
            </a:r>
            <a:endParaRPr 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black">
          <a:xfrm>
            <a:off x="5595935" y="3304214"/>
            <a:ext cx="6368776" cy="43088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22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步：从基本路径的第一句话开始画</a:t>
            </a:r>
            <a:r>
              <a:rPr lang="zh-CN" altLang="en-US" sz="2200" b="1" dirty="0" smtClea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</a:t>
            </a:r>
            <a:r>
              <a:rPr lang="zh-CN" altLang="en-US" sz="22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性图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b="1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Rectangle 44"/>
          <p:cNvSpPr>
            <a:spLocks noChangeArrowheads="1"/>
          </p:cNvSpPr>
          <p:nvPr/>
        </p:nvSpPr>
        <p:spPr bwMode="black">
          <a:xfrm>
            <a:off x="5365462" y="2140366"/>
            <a:ext cx="5302538" cy="76944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：将用例描述</a:t>
            </a: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关联到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健壮性图</a:t>
            </a: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上（方便同步更新）。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Rectangle 45"/>
          <p:cNvSpPr>
            <a:spLocks noChangeArrowheads="1"/>
          </p:cNvSpPr>
          <p:nvPr/>
        </p:nvSpPr>
        <p:spPr bwMode="black">
          <a:xfrm>
            <a:off x="5365462" y="3977285"/>
            <a:ext cx="6352926" cy="1107996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zh-CN" altLang="en-US" sz="22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步：贯串整个用例基本路径，一次一个句子，画执行者、适当的边界对象和实体对象以及控制器，和各元素之间的连线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b="1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Rectangle 46"/>
          <p:cNvSpPr>
            <a:spLocks noChangeArrowheads="1"/>
          </p:cNvSpPr>
          <p:nvPr/>
        </p:nvSpPr>
        <p:spPr bwMode="black">
          <a:xfrm>
            <a:off x="4315518" y="5285314"/>
            <a:ext cx="7402870" cy="76944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第五步：将每一个扩展路径画在健壮性图上，并以红色标示出。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Group 48"/>
          <p:cNvGrpSpPr/>
          <p:nvPr/>
        </p:nvGrpSpPr>
        <p:grpSpPr bwMode="auto">
          <a:xfrm>
            <a:off x="3708398" y="1472442"/>
            <a:ext cx="423160" cy="402526"/>
            <a:chOff x="2928" y="2208"/>
            <a:chExt cx="262" cy="262"/>
          </a:xfrm>
        </p:grpSpPr>
        <p:sp>
          <p:nvSpPr>
            <p:cNvPr id="61" name="Oval 49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28627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62" name="Oval 50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chemeClr val="accent1">
                    <a:gamma/>
                    <a:tint val="25490"/>
                    <a:invGamma/>
                  </a:schemeClr>
                </a:gs>
              </a:gsLst>
              <a:lin ang="2700000" scaled="1"/>
            </a:gradFill>
            <a:ln w="12700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grpSp>
        <p:nvGrpSpPr>
          <p:cNvPr id="63" name="Group 51"/>
          <p:cNvGrpSpPr/>
          <p:nvPr/>
        </p:nvGrpSpPr>
        <p:grpSpPr bwMode="auto">
          <a:xfrm>
            <a:off x="4494216" y="2348186"/>
            <a:ext cx="423160" cy="402526"/>
            <a:chOff x="2928" y="2208"/>
            <a:chExt cx="262" cy="262"/>
          </a:xfrm>
        </p:grpSpPr>
        <p:sp>
          <p:nvSpPr>
            <p:cNvPr id="64" name="Oval 52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28627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65" name="Oval 53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chemeClr val="accent1">
                    <a:gamma/>
                    <a:tint val="25490"/>
                    <a:invGamma/>
                  </a:schemeClr>
                </a:gs>
              </a:gsLst>
              <a:lin ang="2700000" scaled="1"/>
            </a:gradFill>
            <a:ln w="12700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grpSp>
        <p:nvGrpSpPr>
          <p:cNvPr id="66" name="Group 54"/>
          <p:cNvGrpSpPr/>
          <p:nvPr/>
        </p:nvGrpSpPr>
        <p:grpSpPr bwMode="auto">
          <a:xfrm>
            <a:off x="4851406" y="3272677"/>
            <a:ext cx="423160" cy="402526"/>
            <a:chOff x="2928" y="2208"/>
            <a:chExt cx="262" cy="262"/>
          </a:xfrm>
        </p:grpSpPr>
        <p:sp>
          <p:nvSpPr>
            <p:cNvPr id="67" name="Oval 55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28627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68" name="Oval 56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chemeClr val="accent1">
                    <a:gamma/>
                    <a:tint val="25490"/>
                    <a:invGamma/>
                  </a:schemeClr>
                </a:gs>
              </a:gsLst>
              <a:lin ang="2700000" scaled="1"/>
            </a:gradFill>
            <a:ln w="12700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grpSp>
        <p:nvGrpSpPr>
          <p:cNvPr id="69" name="Group 57"/>
          <p:cNvGrpSpPr/>
          <p:nvPr/>
        </p:nvGrpSpPr>
        <p:grpSpPr bwMode="auto">
          <a:xfrm>
            <a:off x="4565654" y="4175021"/>
            <a:ext cx="423160" cy="402526"/>
            <a:chOff x="2928" y="2208"/>
            <a:chExt cx="262" cy="262"/>
          </a:xfrm>
        </p:grpSpPr>
        <p:sp>
          <p:nvSpPr>
            <p:cNvPr id="70" name="Oval 5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28627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1" name="Oval 59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chemeClr val="accent1">
                    <a:gamma/>
                    <a:tint val="25490"/>
                    <a:invGamma/>
                  </a:schemeClr>
                </a:gs>
              </a:gsLst>
              <a:lin ang="2700000" scaled="1"/>
            </a:gradFill>
            <a:ln w="12700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grpSp>
        <p:nvGrpSpPr>
          <p:cNvPr id="72" name="Group 60"/>
          <p:cNvGrpSpPr/>
          <p:nvPr/>
        </p:nvGrpSpPr>
        <p:grpSpPr bwMode="auto">
          <a:xfrm>
            <a:off x="3780934" y="5278820"/>
            <a:ext cx="423160" cy="402526"/>
            <a:chOff x="2928" y="2208"/>
            <a:chExt cx="262" cy="262"/>
          </a:xfrm>
        </p:grpSpPr>
        <p:sp>
          <p:nvSpPr>
            <p:cNvPr id="73" name="Oval 61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28627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 b="1"/>
            </a:p>
          </p:txBody>
        </p:sp>
        <p:sp>
          <p:nvSpPr>
            <p:cNvPr id="74" name="Oval 62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9999"/>
                  </a:schemeClr>
                </a:gs>
                <a:gs pos="100000">
                  <a:schemeClr val="accent1">
                    <a:gamma/>
                    <a:tint val="25490"/>
                    <a:invGamma/>
                  </a:schemeClr>
                </a:gs>
              </a:gsLst>
              <a:lin ang="2700000" scaled="1"/>
            </a:gradFill>
            <a:ln w="12700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 b="1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健壮性分析的步骤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3681152" y="646137"/>
            <a:ext cx="491490" cy="318085"/>
            <a:chOff x="3017520" y="601990"/>
            <a:chExt cx="491490" cy="414010"/>
          </a:xfrm>
        </p:grpSpPr>
        <p:sp>
          <p:nvSpPr>
            <p:cNvPr id="35" name="燕尾形 3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燕尾形 3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5" grpId="0"/>
      <p:bldP spid="57" grpId="0"/>
      <p:bldP spid="58" grpId="0"/>
      <p:bldP spid="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b="3781"/>
          <a:stretch>
            <a:fillRect/>
          </a:stretch>
        </p:blipFill>
        <p:spPr bwMode="auto">
          <a:xfrm>
            <a:off x="1676817" y="1239378"/>
            <a:ext cx="8499149" cy="5111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第一步：创建空健壮性图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964867" y="624700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8318" y="1508943"/>
            <a:ext cx="7915364" cy="4786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第二步：将用例文本粘贴到图上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204148" y="621323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12305" t="16473" r="25000" b="18604"/>
          <a:stretch>
            <a:fillRect/>
          </a:stretch>
        </p:blipFill>
        <p:spPr bwMode="auto">
          <a:xfrm>
            <a:off x="1565202" y="1221013"/>
            <a:ext cx="8265035" cy="5175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第三步：从基本流程的第一句话开始画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7345086" y="608512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t="7812" r="38867" b="7812"/>
          <a:stretch>
            <a:fillRect/>
          </a:stretch>
        </p:blipFill>
        <p:spPr bwMode="auto">
          <a:xfrm>
            <a:off x="2952744" y="1114332"/>
            <a:ext cx="6286512" cy="542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第四步：贯穿画完用例基本流程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137036" y="637762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64222"/>
            <a:ext cx="10972800" cy="438912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endParaRPr lang="en-US" altLang="zh-CN" sz="32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67120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10156" t="18992" r="18945" b="12209"/>
          <a:stretch>
            <a:fillRect/>
          </a:stretch>
        </p:blipFill>
        <p:spPr bwMode="auto">
          <a:xfrm>
            <a:off x="1875034" y="1203493"/>
            <a:ext cx="8643998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第五步：画出所有扩展流程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5329912" y="618718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7510" y="1209475"/>
            <a:ext cx="8584418" cy="5190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451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中进行健壮性分析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673625" y="623431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81411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372451" y="2174845"/>
            <a:ext cx="3518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健壮性分析的价值和基本概念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372451" y="3107933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健壮性分析的步骤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372451" y="4054464"/>
            <a:ext cx="2749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健壮性分析的高级话题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372451" y="5022869"/>
            <a:ext cx="1467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t="3125" r="29492" b="4496"/>
          <a:stretch>
            <a:fillRect/>
          </a:stretch>
        </p:blipFill>
        <p:spPr bwMode="auto">
          <a:xfrm>
            <a:off x="2809853" y="1142984"/>
            <a:ext cx="6979199" cy="571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椭圆 7"/>
          <p:cNvSpPr/>
          <p:nvPr/>
        </p:nvSpPr>
        <p:spPr>
          <a:xfrm>
            <a:off x="7596198" y="1071546"/>
            <a:ext cx="1143008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596198" y="4500570"/>
            <a:ext cx="1143008" cy="785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667636" y="5429264"/>
            <a:ext cx="1143008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高级话题：优化健壮性分析图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5700627" y="616561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 t="2187" r="20117" b="5000"/>
          <a:stretch>
            <a:fillRect/>
          </a:stretch>
        </p:blipFill>
        <p:spPr bwMode="auto">
          <a:xfrm>
            <a:off x="2238349" y="1214448"/>
            <a:ext cx="7771787" cy="5643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椭圆 6"/>
          <p:cNvSpPr/>
          <p:nvPr/>
        </p:nvSpPr>
        <p:spPr>
          <a:xfrm>
            <a:off x="8739206" y="5000636"/>
            <a:ext cx="1143008" cy="785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高级话题：优化健壮性分析图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700627" y="616561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l="4101" t="3750" r="13281" b="24062"/>
          <a:stretch>
            <a:fillRect/>
          </a:stretch>
        </p:blipFill>
        <p:spPr bwMode="auto">
          <a:xfrm>
            <a:off x="1952596" y="1603900"/>
            <a:ext cx="8286808" cy="4525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7024694" y="2214554"/>
            <a:ext cx="2357454" cy="114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4320" y="449590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完善用例描述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679693" y="618853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5978" t="33730" r="25543" b="22619"/>
          <a:stretch>
            <a:fillRect/>
          </a:stretch>
        </p:blipFill>
        <p:spPr bwMode="auto">
          <a:xfrm>
            <a:off x="3809984" y="1435406"/>
            <a:ext cx="4500594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椭圆 5"/>
          <p:cNvSpPr/>
          <p:nvPr/>
        </p:nvSpPr>
        <p:spPr>
          <a:xfrm>
            <a:off x="3952860" y="2864166"/>
            <a:ext cx="2357454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167174" y="4435802"/>
            <a:ext cx="2714644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810248" y="5364496"/>
            <a:ext cx="1785950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4320" y="449590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完善用例描述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640097" y="602020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gray">
          <a:xfrm flipV="1">
            <a:off x="5172075" y="2659718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gray">
          <a:xfrm flipH="1" flipV="1">
            <a:off x="6565901" y="2659719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gray">
          <a:xfrm flipH="1">
            <a:off x="5745163" y="5172731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gray">
          <a:xfrm flipH="1">
            <a:off x="7275513" y="3864632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gray">
          <a:xfrm>
            <a:off x="4967288" y="3864632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grayWhite">
          <a:xfrm>
            <a:off x="4889500" y="4847293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grayWhite">
          <a:xfrm>
            <a:off x="4259264" y="2988331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grayWhite">
          <a:xfrm>
            <a:off x="7421563" y="2996269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grayWhite">
          <a:xfrm>
            <a:off x="5881689" y="1846919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grayWhite">
          <a:xfrm>
            <a:off x="6832601" y="4842532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4" name="Group 12"/>
          <p:cNvGrpSpPr/>
          <p:nvPr/>
        </p:nvGrpSpPr>
        <p:grpSpPr bwMode="auto">
          <a:xfrm>
            <a:off x="4473576" y="3212168"/>
            <a:ext cx="481013" cy="484188"/>
            <a:chOff x="523" y="2809"/>
            <a:chExt cx="876" cy="882"/>
          </a:xfrm>
        </p:grpSpPr>
        <p:sp>
          <p:nvSpPr>
            <p:cNvPr id="15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" name="Group 20"/>
          <p:cNvGrpSpPr/>
          <p:nvPr/>
        </p:nvGrpSpPr>
        <p:grpSpPr bwMode="auto">
          <a:xfrm>
            <a:off x="5094288" y="5099707"/>
            <a:ext cx="419100" cy="358775"/>
            <a:chOff x="2640" y="3304"/>
            <a:chExt cx="294" cy="252"/>
          </a:xfrm>
        </p:grpSpPr>
        <p:sp>
          <p:nvSpPr>
            <p:cNvPr id="23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" name="AutoShape 27"/>
          <p:cNvSpPr>
            <a:spLocks noChangeArrowheads="1"/>
          </p:cNvSpPr>
          <p:nvPr/>
        </p:nvSpPr>
        <p:spPr bwMode="gray">
          <a:xfrm>
            <a:off x="6130925" y="2121557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0" name="Group 28"/>
          <p:cNvGrpSpPr/>
          <p:nvPr/>
        </p:nvGrpSpPr>
        <p:grpSpPr bwMode="auto">
          <a:xfrm>
            <a:off x="7646988" y="3220107"/>
            <a:ext cx="469900" cy="446087"/>
            <a:chOff x="3422" y="1347"/>
            <a:chExt cx="330" cy="313"/>
          </a:xfrm>
        </p:grpSpPr>
        <p:sp>
          <p:nvSpPr>
            <p:cNvPr id="31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3" name="Group 31"/>
          <p:cNvGrpSpPr/>
          <p:nvPr/>
        </p:nvGrpSpPr>
        <p:grpSpPr bwMode="auto">
          <a:xfrm>
            <a:off x="7081838" y="5056843"/>
            <a:ext cx="385762" cy="476250"/>
            <a:chOff x="984" y="878"/>
            <a:chExt cx="3312" cy="4086"/>
          </a:xfrm>
        </p:grpSpPr>
        <p:sp>
          <p:nvSpPr>
            <p:cNvPr id="34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7" name="AutoShape 35"/>
          <p:cNvSpPr/>
          <p:nvPr/>
        </p:nvSpPr>
        <p:spPr bwMode="auto">
          <a:xfrm>
            <a:off x="1117600" y="1837363"/>
            <a:ext cx="3355976" cy="547687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8509"/>
              <a:gd name="adj5" fmla="val 59343"/>
              <a:gd name="adj6" fmla="val 145845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用例描述关联（链接）到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健壮性图上。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AutoShape 36"/>
          <p:cNvSpPr/>
          <p:nvPr/>
        </p:nvSpPr>
        <p:spPr bwMode="auto">
          <a:xfrm>
            <a:off x="885370" y="3652585"/>
            <a:ext cx="2723501" cy="109060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7031"/>
              <a:gd name="adj6" fmla="val 12582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从域模型中提取实体对象，如果发现之前有缺漏，则补充上。</a:t>
            </a:r>
            <a:endParaRPr lang="en-US" altLang="zh-CN" sz="2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AutoShape 37"/>
          <p:cNvSpPr/>
          <p:nvPr/>
        </p:nvSpPr>
        <p:spPr bwMode="auto">
          <a:xfrm>
            <a:off x="711202" y="5538507"/>
            <a:ext cx="3334203" cy="547688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31757"/>
              <a:gd name="adj6" fmla="val 126693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在画健壮性图时修正之前用例中模糊的地方。</a:t>
            </a:r>
            <a:endParaRPr lang="en-US" altLang="zh-CN" sz="2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AutoShape 38"/>
          <p:cNvSpPr/>
          <p:nvPr/>
        </p:nvSpPr>
        <p:spPr bwMode="auto">
          <a:xfrm>
            <a:off x="8388991" y="5194950"/>
            <a:ext cx="2859581" cy="1071569"/>
          </a:xfrm>
          <a:prstGeom prst="accentCallout2">
            <a:avLst>
              <a:gd name="adj1" fmla="val 18750"/>
              <a:gd name="adj2" fmla="val 1523"/>
              <a:gd name="adj3" fmla="val 29586"/>
              <a:gd name="adj4" fmla="val -14380"/>
              <a:gd name="adj5" fmla="val 22211"/>
              <a:gd name="adj6" fmla="val -2601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将每一个屏幕对象定义为边界对象，并进行清晰的命名。</a:t>
            </a:r>
            <a:endParaRPr lang="en-US" altLang="zh-CN" sz="2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AutoShape 39"/>
          <p:cNvSpPr/>
          <p:nvPr/>
        </p:nvSpPr>
        <p:spPr bwMode="auto">
          <a:xfrm>
            <a:off x="8403505" y="1551610"/>
            <a:ext cx="3088765" cy="1285884"/>
          </a:xfrm>
          <a:prstGeom prst="accentCallout2">
            <a:avLst>
              <a:gd name="adj1" fmla="val 18750"/>
              <a:gd name="adj2" fmla="val -4532"/>
              <a:gd name="adj3" fmla="val 18750"/>
              <a:gd name="adj4" fmla="val -12750"/>
              <a:gd name="adj5" fmla="val 119649"/>
              <a:gd name="adj6" fmla="val -10370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切记控制器对象大部分时候对应的是逻辑操作方法，偶尔也会对应真实的控制器对象。</a:t>
            </a:r>
            <a:endParaRPr lang="en-US" altLang="zh-CN" sz="2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69361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高级话题：健壮性分析的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项指导建议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7462823" y="642142"/>
            <a:ext cx="491490" cy="318085"/>
            <a:chOff x="3017520" y="601990"/>
            <a:chExt cx="491490" cy="414010"/>
          </a:xfrm>
        </p:grpSpPr>
        <p:sp>
          <p:nvSpPr>
            <p:cNvPr id="51" name="燕尾形 5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gray">
          <a:xfrm flipV="1">
            <a:off x="5172075" y="2659718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gray">
          <a:xfrm flipH="1" flipV="1">
            <a:off x="6565901" y="2659719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gray">
          <a:xfrm flipH="1">
            <a:off x="5745163" y="5172731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gray">
          <a:xfrm flipH="1">
            <a:off x="7275513" y="3864632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gray">
          <a:xfrm>
            <a:off x="4967288" y="3864632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grayWhite">
          <a:xfrm>
            <a:off x="4889500" y="4847293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grayWhite">
          <a:xfrm>
            <a:off x="4259264" y="2988331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grayWhite">
          <a:xfrm>
            <a:off x="7421563" y="2996269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grayWhite">
          <a:xfrm>
            <a:off x="5881689" y="1846919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grayWhite">
          <a:xfrm>
            <a:off x="6832601" y="4842532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2"/>
          <p:cNvGrpSpPr/>
          <p:nvPr/>
        </p:nvGrpSpPr>
        <p:grpSpPr bwMode="auto">
          <a:xfrm>
            <a:off x="4473576" y="3212168"/>
            <a:ext cx="481013" cy="484188"/>
            <a:chOff x="523" y="2809"/>
            <a:chExt cx="876" cy="882"/>
          </a:xfrm>
        </p:grpSpPr>
        <p:sp>
          <p:nvSpPr>
            <p:cNvPr id="15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0"/>
          <p:cNvGrpSpPr/>
          <p:nvPr/>
        </p:nvGrpSpPr>
        <p:grpSpPr bwMode="auto">
          <a:xfrm>
            <a:off x="5094288" y="5099707"/>
            <a:ext cx="419100" cy="358775"/>
            <a:chOff x="2640" y="3304"/>
            <a:chExt cx="294" cy="252"/>
          </a:xfrm>
        </p:grpSpPr>
        <p:sp>
          <p:nvSpPr>
            <p:cNvPr id="23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" name="AutoShape 27"/>
          <p:cNvSpPr>
            <a:spLocks noChangeArrowheads="1"/>
          </p:cNvSpPr>
          <p:nvPr/>
        </p:nvSpPr>
        <p:spPr bwMode="gray">
          <a:xfrm>
            <a:off x="6130925" y="2121557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4" name="Group 28"/>
          <p:cNvGrpSpPr/>
          <p:nvPr/>
        </p:nvGrpSpPr>
        <p:grpSpPr bwMode="auto">
          <a:xfrm>
            <a:off x="7646988" y="3220107"/>
            <a:ext cx="469900" cy="446087"/>
            <a:chOff x="3422" y="1347"/>
            <a:chExt cx="330" cy="313"/>
          </a:xfrm>
        </p:grpSpPr>
        <p:sp>
          <p:nvSpPr>
            <p:cNvPr id="31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2" name="Group 31"/>
          <p:cNvGrpSpPr/>
          <p:nvPr/>
        </p:nvGrpSpPr>
        <p:grpSpPr bwMode="auto">
          <a:xfrm>
            <a:off x="7081838" y="5056843"/>
            <a:ext cx="385762" cy="476250"/>
            <a:chOff x="984" y="878"/>
            <a:chExt cx="3312" cy="4086"/>
          </a:xfrm>
        </p:grpSpPr>
        <p:sp>
          <p:nvSpPr>
            <p:cNvPr id="34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8" name="AutoShape 36"/>
          <p:cNvSpPr/>
          <p:nvPr/>
        </p:nvSpPr>
        <p:spPr bwMode="auto">
          <a:xfrm>
            <a:off x="798286" y="3456170"/>
            <a:ext cx="2825100" cy="109060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11601"/>
              <a:gd name="adj6" fmla="val 129476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在画健壮性图时，如果调用另一个用例，就直接在图上画出调用此用例即可。</a:t>
            </a:r>
            <a:endParaRPr lang="en-US" altLang="zh-CN" sz="2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AutoShape 37"/>
          <p:cNvSpPr/>
          <p:nvPr/>
        </p:nvSpPr>
        <p:spPr bwMode="auto">
          <a:xfrm>
            <a:off x="798286" y="5695014"/>
            <a:ext cx="3675290" cy="547688"/>
          </a:xfrm>
          <a:prstGeom prst="accentCallout2">
            <a:avLst>
              <a:gd name="adj1" fmla="val 18750"/>
              <a:gd name="adj2" fmla="val 104532"/>
              <a:gd name="adj3" fmla="val 53201"/>
              <a:gd name="adj4" fmla="val 118271"/>
              <a:gd name="adj5" fmla="val 5344"/>
              <a:gd name="adj6" fmla="val 124019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切记健壮性分析描绘的是概要设计而不是详细设计。</a:t>
            </a:r>
            <a:endParaRPr lang="en-US" altLang="zh-CN" sz="2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AutoShape 38"/>
          <p:cNvSpPr/>
          <p:nvPr/>
        </p:nvSpPr>
        <p:spPr bwMode="auto">
          <a:xfrm>
            <a:off x="8270878" y="4980635"/>
            <a:ext cx="3295407" cy="1071569"/>
          </a:xfrm>
          <a:prstGeom prst="accentCallout2">
            <a:avLst>
              <a:gd name="adj1" fmla="val 18750"/>
              <a:gd name="adj2" fmla="val -4532"/>
              <a:gd name="adj3" fmla="val 18750"/>
              <a:gd name="adj4" fmla="val -19829"/>
              <a:gd name="adj5" fmla="val 17258"/>
              <a:gd name="adj6" fmla="val -22882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健壮性图上的边界对象和实体对象会转化为时序图中的对象实例，而控制器对象会转化为消息或控制器实例。</a:t>
            </a:r>
            <a:endParaRPr lang="en-US" altLang="zh-CN" sz="2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AutoShape 39"/>
          <p:cNvSpPr/>
          <p:nvPr/>
        </p:nvSpPr>
        <p:spPr bwMode="auto">
          <a:xfrm>
            <a:off x="8328025" y="1551610"/>
            <a:ext cx="3238260" cy="1285884"/>
          </a:xfrm>
          <a:prstGeom prst="accentCallout2">
            <a:avLst>
              <a:gd name="adj1" fmla="val 18750"/>
              <a:gd name="adj2" fmla="val -4532"/>
              <a:gd name="adj3" fmla="val 18750"/>
              <a:gd name="adj4" fmla="val -12750"/>
              <a:gd name="adj5" fmla="val 121907"/>
              <a:gd name="adj6" fmla="val -7783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切记健壮性图是用例的“对象化图示”，它的目的是优化和完善用例文本和域模型。</a:t>
            </a:r>
            <a:endParaRPr lang="en-US" altLang="zh-CN" sz="2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69361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高级话题：健壮性分析的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项指导建议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7427914" y="627404"/>
            <a:ext cx="491490" cy="318085"/>
            <a:chOff x="3017520" y="601990"/>
            <a:chExt cx="491490" cy="414010"/>
          </a:xfrm>
        </p:grpSpPr>
        <p:sp>
          <p:nvSpPr>
            <p:cNvPr id="51" name="燕尾形 5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372451" y="2174845"/>
            <a:ext cx="3518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健壮性分析的价值和基本概念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372451" y="3107933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健壮性分析的步骤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372451" y="4054464"/>
            <a:ext cx="2749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健壮性分析的高级话题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372451" y="5022869"/>
            <a:ext cx="1467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74051" y="2174845"/>
              <a:ext cx="35189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健壮性分析的价值和基本概念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107933"/>
            <a:ext cx="6501248" cy="1591067"/>
            <a:chOff x="3328988" y="3107933"/>
            <a:chExt cx="6501248" cy="1591067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474051" y="3107933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健壮性分析的步骤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474051" y="5022869"/>
              <a:ext cx="14670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更新域模型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4372451" y="4054464"/>
            <a:ext cx="2749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健壮性分析的高级话题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 l="4101" t="3750" r="13281" b="24062"/>
          <a:stretch>
            <a:fillRect/>
          </a:stretch>
        </p:blipFill>
        <p:spPr bwMode="auto">
          <a:xfrm>
            <a:off x="2024034" y="1571612"/>
            <a:ext cx="8286808" cy="4525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椭圆 6"/>
          <p:cNvSpPr/>
          <p:nvPr/>
        </p:nvSpPr>
        <p:spPr>
          <a:xfrm>
            <a:off x="8810644" y="3500438"/>
            <a:ext cx="928694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793232" y="583840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 l="3515" t="9375" r="19726" b="40000"/>
          <a:stretch>
            <a:fillRect/>
          </a:stretch>
        </p:blipFill>
        <p:spPr bwMode="auto">
          <a:xfrm>
            <a:off x="1524000" y="2714620"/>
            <a:ext cx="4143372" cy="1707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 l="24609" t="23256" r="33789" b="36046"/>
          <a:stretch>
            <a:fillRect/>
          </a:stretch>
        </p:blipFill>
        <p:spPr bwMode="auto">
          <a:xfrm>
            <a:off x="6167439" y="2500306"/>
            <a:ext cx="4226749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椭圆 6"/>
          <p:cNvSpPr/>
          <p:nvPr/>
        </p:nvSpPr>
        <p:spPr>
          <a:xfrm>
            <a:off x="1452530" y="2500306"/>
            <a:ext cx="2285984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381752" y="2500306"/>
            <a:ext cx="1928794" cy="1214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燕尾形箭头 9"/>
          <p:cNvSpPr/>
          <p:nvPr/>
        </p:nvSpPr>
        <p:spPr>
          <a:xfrm>
            <a:off x="3881423" y="2786058"/>
            <a:ext cx="2367839" cy="714380"/>
          </a:xfrm>
          <a:prstGeom prst="notchedRightArrow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238480" y="3357562"/>
            <a:ext cx="1714512" cy="128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810644" y="2428868"/>
            <a:ext cx="1643074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上箭头 15"/>
          <p:cNvSpPr/>
          <p:nvPr/>
        </p:nvSpPr>
        <p:spPr>
          <a:xfrm>
            <a:off x="4952992" y="3786190"/>
            <a:ext cx="4929222" cy="571504"/>
          </a:xfrm>
          <a:prstGeom prst="bentUpArrow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793232" y="588916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4609" t="23256" r="33789" b="36046"/>
          <a:stretch>
            <a:fillRect/>
          </a:stretch>
        </p:blipFill>
        <p:spPr bwMode="auto">
          <a:xfrm>
            <a:off x="2381224" y="1862396"/>
            <a:ext cx="7358114" cy="435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基于健壮性分析更新域模型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767858" y="588916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壁纸描述：卡通 漫画 问号；壁纸尺寸：1600X160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788" t="3649" r="17518"/>
          <a:stretch>
            <a:fillRect/>
          </a:stretch>
        </p:blipFill>
        <p:spPr bwMode="auto">
          <a:xfrm>
            <a:off x="8524860" y="3214686"/>
            <a:ext cx="2143140" cy="3143248"/>
          </a:xfrm>
          <a:prstGeom prst="rect">
            <a:avLst/>
          </a:prstGeom>
          <a:noFill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95846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有丰富的类似项目经验；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熟悉业务细节；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思考：健壮性分析在什么情况可以不做？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6790870" y="571132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5724" y="1543594"/>
            <a:ext cx="10521395" cy="438912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在用例驱动的开发模式中，用例的准确完整性是关键；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zh-CN" altLang="en-US" dirty="0"/>
              <a:t>健壮性分析技术两个主要的价值：其一帮助完善用例分析结果；其二完善域模型</a:t>
            </a:r>
            <a:r>
              <a:rPr lang="zh-CN" altLang="en-US" dirty="0" smtClean="0"/>
              <a:t>，</a:t>
            </a:r>
            <a:r>
              <a:rPr lang="zh-CN" altLang="en-US" dirty="0"/>
              <a:t>作为</a:t>
            </a:r>
            <a:r>
              <a:rPr lang="zh-CN" altLang="en-US" dirty="0" smtClean="0"/>
              <a:t>需求分析</a:t>
            </a:r>
            <a:r>
              <a:rPr lang="zh-CN" altLang="en-US" dirty="0"/>
              <a:t>走向系统设计的过度技术；</a:t>
            </a:r>
            <a:endParaRPr lang="en-US" altLang="zh-CN" dirty="0"/>
          </a:p>
          <a:p>
            <a:pPr lvl="0">
              <a:lnSpc>
                <a:spcPct val="150000"/>
              </a:lnSpc>
            </a:pPr>
            <a:r>
              <a:rPr lang="zh-CN" altLang="en-US" dirty="0"/>
              <a:t>不要花费太多的精力和时间在本阶段，本阶段的成果也仅起到过度作用，不纳入最终文档；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1276830" y="588916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4372451" y="2174845"/>
            <a:ext cx="3518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健壮性分析的价值和基本概念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4372451" y="3107933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健壮性分析的步骤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372451" y="4054464"/>
            <a:ext cx="2749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健壮性分析的高级话题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372451" y="5022869"/>
            <a:ext cx="1467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485" y="132111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用例分析强调站在用户角度看问题，而设计强调的是站在技术人员角度看问题，如何衔接两种角度的转换。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2915" y="2995295"/>
            <a:ext cx="8766175" cy="3126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我们需要一座桥（连接分析与设计）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6791047" y="637832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0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0709" y="1232791"/>
            <a:ext cx="11194002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后序的设计实现都是基于如下前提：</a:t>
            </a:r>
            <a:endParaRPr lang="en-US" altLang="zh-CN" dirty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用例及用例描述正确；</a:t>
            </a:r>
            <a:endParaRPr lang="en-US" altLang="zh-CN" dirty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域模型正确。</a:t>
            </a:r>
          </a:p>
        </p:txBody>
      </p:sp>
      <p:pic>
        <p:nvPicPr>
          <p:cNvPr id="9" name="内容占位符 7" descr="map.jpg"/>
          <p:cNvPicPr>
            <a:picLocks noChangeAspect="1"/>
          </p:cNvPicPr>
          <p:nvPr/>
        </p:nvPicPr>
        <p:blipFill>
          <a:blip r:embed="rId2"/>
          <a:srcRect l="39506"/>
          <a:stretch>
            <a:fillRect/>
          </a:stretch>
        </p:blipFill>
        <p:spPr bwMode="auto">
          <a:xfrm>
            <a:off x="5251224" y="1925327"/>
            <a:ext cx="6298153" cy="37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组合 12"/>
          <p:cNvGrpSpPr/>
          <p:nvPr/>
        </p:nvGrpSpPr>
        <p:grpSpPr>
          <a:xfrm>
            <a:off x="1295307" y="5427602"/>
            <a:ext cx="7911833" cy="1202710"/>
            <a:chOff x="928662" y="5055597"/>
            <a:chExt cx="7911833" cy="1202710"/>
          </a:xfrm>
        </p:grpSpPr>
        <p:pic>
          <p:nvPicPr>
            <p:cNvPr id="11" name="Picture 6" descr="http://www.chinadele.com/upfiles/article/20060927105257904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28662" y="5055597"/>
              <a:ext cx="1324839" cy="1202710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2500298" y="5429264"/>
              <a:ext cx="63401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健壮性分析帮助完善和确认需求分析的成果。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健壮了什么？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2840077" y="637832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8233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用例的对象化图示，将用例和对象链接起来。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指出了参与用例场景的对象相互之间如何交互。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确保用例文本的正确性，从而提供了健康性检查。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确保</a:t>
            </a:r>
            <a:r>
              <a:rPr lang="zh-CN" altLang="en-US" dirty="0"/>
              <a:t>用例考虑了所有必需的扩展路径，从而</a:t>
            </a:r>
            <a:r>
              <a:rPr lang="zh-CN" altLang="en-US" dirty="0" smtClean="0"/>
              <a:t>提供完整性</a:t>
            </a:r>
            <a:r>
              <a:rPr lang="zh-CN" altLang="en-US" dirty="0"/>
              <a:t>和正确性检查。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让你能够</a:t>
            </a:r>
            <a:r>
              <a:rPr lang="en-US" altLang="zh-CN" dirty="0"/>
              <a:t>(</a:t>
            </a:r>
            <a:r>
              <a:rPr lang="zh-CN" altLang="en-US" dirty="0"/>
              <a:t>持续</a:t>
            </a:r>
            <a:r>
              <a:rPr lang="en-US" altLang="zh-CN" dirty="0"/>
              <a:t>)</a:t>
            </a:r>
            <a:r>
              <a:rPr lang="zh-CN" altLang="en-US" dirty="0"/>
              <a:t>发现对象。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缩小分析和设计的鸿沟，从而最终完成初步设计。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健壮性分析的优点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3741936" y="637832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46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健壮性分析作用示意图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516636" y="637832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1350" y="1282700"/>
            <a:ext cx="8369300" cy="4896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040" y="1130935"/>
            <a:ext cx="10789920" cy="52273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健壮性分析中的三种元素：</a:t>
            </a:r>
            <a:endParaRPr lang="en-US" altLang="zh-CN" dirty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1" dirty="0" smtClean="0">
                <a:solidFill>
                  <a:srgbClr val="FF0000"/>
                </a:solidFill>
              </a:rPr>
              <a:t> 边界</a:t>
            </a:r>
            <a:r>
              <a:rPr lang="zh-CN" altLang="en-US" b="1" dirty="0">
                <a:solidFill>
                  <a:srgbClr val="FF0000"/>
                </a:solidFill>
              </a:rPr>
              <a:t>类</a:t>
            </a:r>
            <a:r>
              <a:rPr lang="en-US" altLang="zh-CN" b="1" dirty="0">
                <a:solidFill>
                  <a:srgbClr val="FF0000"/>
                </a:solidFill>
              </a:rPr>
              <a:t>[Boundary objects]</a:t>
            </a:r>
            <a:r>
              <a:rPr lang="zh-CN" altLang="en-US" dirty="0"/>
              <a:t>与用户交互的对象，系统和外部世界的界面，如窗口，对话框等等。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1" dirty="0" smtClean="0">
                <a:solidFill>
                  <a:srgbClr val="FF0000"/>
                </a:solidFill>
              </a:rPr>
              <a:t> 实体</a:t>
            </a:r>
            <a:r>
              <a:rPr lang="zh-CN" altLang="en-US" b="1" dirty="0">
                <a:solidFill>
                  <a:srgbClr val="FF0000"/>
                </a:solidFill>
              </a:rPr>
              <a:t>类</a:t>
            </a:r>
            <a:r>
              <a:rPr lang="en-US" altLang="zh-CN" b="1" dirty="0">
                <a:solidFill>
                  <a:srgbClr val="FF0000"/>
                </a:solidFill>
              </a:rPr>
              <a:t>[Entity objects]</a:t>
            </a:r>
            <a:r>
              <a:rPr lang="zh-CN" altLang="en-US" dirty="0"/>
              <a:t>是现实世界存在的实体对象，域模型中的类，它常对应于数据库表和文件。有些实体对象是“临时”对象（如搜索结果），当用例结束后将消失。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1" dirty="0" smtClean="0">
                <a:solidFill>
                  <a:srgbClr val="FF0000"/>
                </a:solidFill>
              </a:rPr>
              <a:t> 控制器</a:t>
            </a:r>
            <a:r>
              <a:rPr lang="zh-CN" altLang="en-US" b="1" dirty="0">
                <a:solidFill>
                  <a:srgbClr val="FF0000"/>
                </a:solidFill>
              </a:rPr>
              <a:t>类</a:t>
            </a:r>
            <a:r>
              <a:rPr lang="en-US" altLang="zh-CN" b="1" dirty="0">
                <a:solidFill>
                  <a:srgbClr val="FF0000"/>
                </a:solidFill>
              </a:rPr>
              <a:t>[Controller objects]</a:t>
            </a:r>
            <a:r>
              <a:rPr lang="zh-CN" altLang="en-US" dirty="0"/>
              <a:t>边界和实体间的“粘合剂”</a:t>
            </a:r>
            <a:r>
              <a:rPr lang="en-US" altLang="zh-CN" dirty="0"/>
              <a:t>,</a:t>
            </a:r>
            <a:r>
              <a:rPr lang="zh-CN" altLang="en-US" dirty="0"/>
              <a:t>将边界对象和实体对象关联起来，它包含了大部分应用逻辑</a:t>
            </a:r>
            <a:r>
              <a:rPr lang="zh-CN" altLang="en-US" dirty="0" smtClean="0"/>
              <a:t>，在</a:t>
            </a:r>
            <a:r>
              <a:rPr lang="zh-CN" altLang="en-US" dirty="0"/>
              <a:t>用户和对象之间架起一座桥梁。控制对象中包含经常修改的业务规则和策略。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健壮性分析中的基本概念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973042" y="637832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1229</Words>
  <Application>Microsoft Office PowerPoint</Application>
  <PresentationFormat>自定义</PresentationFormat>
  <Paragraphs>137</Paragraphs>
  <Slides>35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Arial</vt:lpstr>
      <vt:lpstr>宋体</vt:lpstr>
      <vt:lpstr>微软雅黑</vt:lpstr>
      <vt:lpstr>Calibri Light</vt:lpstr>
      <vt:lpstr>Times New Roman</vt:lpstr>
      <vt:lpstr>Wingdings</vt:lpstr>
      <vt:lpstr>隶书</vt:lpstr>
      <vt:lpstr>Calibri</vt:lpstr>
      <vt:lpstr>华康俪金黑W8(P)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Mengyi</cp:lastModifiedBy>
  <cp:revision>374</cp:revision>
  <dcterms:created xsi:type="dcterms:W3CDTF">2013-08-14T15:08:00Z</dcterms:created>
  <dcterms:modified xsi:type="dcterms:W3CDTF">2019-10-21T03:06:25Z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